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3" r:id="rId28"/>
    <p:sldId id="282" r:id="rId29"/>
    <p:sldId id="284" r:id="rId30"/>
    <p:sldId id="288" r:id="rId31"/>
    <p:sldId id="289" r:id="rId32"/>
    <p:sldId id="290" r:id="rId33"/>
    <p:sldId id="291" r:id="rId34"/>
    <p:sldId id="292" r:id="rId35"/>
    <p:sldId id="297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2668341"/>
            <a:ext cx="11146606" cy="937764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Segoe UI" panose="020B0502040204020203"/>
                <a:ea typeface="微软雅黑" panose="020B0503020204020204" charset="-122"/>
              </a:rPr>
              <a:t> Transformer </a:t>
            </a:r>
            <a:r>
              <a:rPr lang="en-US" altLang="zh-CN" dirty="0">
                <a:latin typeface="Segoe UI" panose="020B0502040204020203"/>
                <a:ea typeface="微软雅黑" panose="020B0503020204020204" charset="-122"/>
              </a:rPr>
              <a:t>+</a:t>
            </a:r>
            <a:r>
              <a:rPr lang="zh-CN" altLang="en-US" dirty="0">
                <a:latin typeface="Segoe UI" panose="020B0502040204020203"/>
                <a:ea typeface="微软雅黑" panose="020B0503020204020204" charset="-122"/>
              </a:rPr>
              <a:t> </a:t>
            </a:r>
            <a:r>
              <a:rPr lang="en-US" altLang="zh-CN" dirty="0">
                <a:latin typeface="Segoe UI" panose="020B0502040204020203"/>
                <a:ea typeface="微软雅黑" panose="020B0503020204020204" charset="-122"/>
              </a:rPr>
              <a:t>BERT + GPT</a:t>
            </a:r>
            <a:endParaRPr lang="en-US" altLang="zh-CN" dirty="0"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838065" y="4382289"/>
            <a:ext cx="2294080" cy="54989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 panose="020B0502040204020203"/>
                <a:ea typeface="微软雅黑" panose="020B0503020204020204" charset="-122"/>
              </a:rPr>
              <a:t>李俊颉</a:t>
            </a:r>
            <a:endParaRPr lang="zh-CN" altLang="en-US" kern="0" dirty="0">
              <a:latin typeface="Segoe UI" panose="020B0502040204020203"/>
              <a:ea typeface="微软雅黑" panose="020B0503020204020204" charset="-12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Segoe UI" panose="020B0502040204020203"/>
                <a:ea typeface="微软雅黑" panose="020B0503020204020204" charset="-122"/>
              </a:rPr>
              <a:t>2019202143</a:t>
            </a:r>
            <a:endParaRPr lang="en-US" altLang="zh-CN" kern="0" dirty="0">
              <a:latin typeface="Segoe UI" panose="020B0502040204020203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59664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详解（机器翻译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[2] Vaswani A, Shazeer N, Parmar N, et al. Attention is all you need [C]//Advances in Neural Information Processing Systems. 2017: 5998-6008.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279765" cy="18897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Decoder和</a:t>
            </a: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ncoder的不同之处在于Decoder多了一个Encoder-Decoder Attention，两个Attention分别用于计算输入和输出的权值：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Self-Attention：当前翻译和已经翻译的前文之间的关系；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Encoder-Decnoder Attention：当前翻译和编码的特征向量之间的关系。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5555" y="3437890"/>
            <a:ext cx="6754495" cy="214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59664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输入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279765" cy="810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使用词嵌入算法将语料转换为向量进行输入；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105" y="3950970"/>
            <a:ext cx="6331585" cy="76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3810"/>
            <a:ext cx="8089900" cy="599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8040370" cy="5993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410" r="33182"/>
          <a:stretch>
            <a:fillRect/>
          </a:stretch>
        </p:blipFill>
        <p:spPr>
          <a:xfrm>
            <a:off x="8127365" y="2620010"/>
            <a:ext cx="3738880" cy="75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410" r="33182"/>
          <a:stretch>
            <a:fillRect/>
          </a:stretch>
        </p:blipFill>
        <p:spPr>
          <a:xfrm>
            <a:off x="8127365" y="2620010"/>
            <a:ext cx="3738880" cy="755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" y="-13335"/>
            <a:ext cx="8037195" cy="600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5715"/>
            <a:ext cx="8072120" cy="601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0955"/>
            <a:ext cx="8120380" cy="608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0525" y="2538730"/>
            <a:ext cx="4195445" cy="1780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" y="11430"/>
            <a:ext cx="8002270" cy="598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3810"/>
            <a:ext cx="8069580" cy="6026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410" r="33182"/>
          <a:stretch>
            <a:fillRect/>
          </a:stretch>
        </p:blipFill>
        <p:spPr>
          <a:xfrm>
            <a:off x="8127365" y="2620010"/>
            <a:ext cx="3738880" cy="75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410" r="33182"/>
          <a:stretch>
            <a:fillRect/>
          </a:stretch>
        </p:blipFill>
        <p:spPr>
          <a:xfrm>
            <a:off x="8127365" y="2620010"/>
            <a:ext cx="3738880" cy="7550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" y="7620"/>
            <a:ext cx="8111490" cy="608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832" y="1164026"/>
            <a:ext cx="11146606" cy="937764"/>
          </a:xfrm>
        </p:spPr>
        <p:txBody>
          <a:bodyPr>
            <a:normAutofit fontScale="50000"/>
          </a:bodyPr>
          <a:lstStyle/>
          <a:p>
            <a:r>
              <a:rPr lang="zh-CN" altLang="en-US" dirty="0">
                <a:latin typeface="Segoe UI" panose="020B0502040204020203"/>
                <a:ea typeface="微软雅黑" panose="020B0503020204020204" charset="-122"/>
              </a:rPr>
              <a:t> BERT：Pre-training of Deep Bidirectional Transformers for</a:t>
            </a:r>
            <a:endParaRPr lang="zh-CN" altLang="en-US" dirty="0">
              <a:latin typeface="Segoe UI" panose="020B0502040204020203"/>
              <a:ea typeface="微软雅黑" panose="020B0503020204020204" charset="-122"/>
            </a:endParaRPr>
          </a:p>
          <a:p>
            <a:r>
              <a:rPr lang="en-US" altLang="zh-CN" dirty="0">
                <a:latin typeface="Segoe UI" panose="020B0502040204020203"/>
                <a:ea typeface="微软雅黑" panose="020B0503020204020204" charset="-122"/>
              </a:rPr>
              <a:t>Language Understanding</a:t>
            </a:r>
            <a:endParaRPr lang="en-US" altLang="zh-CN" dirty="0">
              <a:latin typeface="Segoe UI" panose="020B0502040204020203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-1992" r="105" b="6815"/>
          <a:stretch>
            <a:fillRect/>
          </a:stretch>
        </p:blipFill>
        <p:spPr>
          <a:xfrm>
            <a:off x="1516380" y="2101850"/>
            <a:ext cx="9032875" cy="42151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7014845" y="6091555"/>
            <a:ext cx="2070100" cy="76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410" r="33182"/>
          <a:stretch>
            <a:fillRect/>
          </a:stretch>
        </p:blipFill>
        <p:spPr>
          <a:xfrm>
            <a:off x="8127365" y="2620010"/>
            <a:ext cx="3738880" cy="755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530" y="-10160"/>
            <a:ext cx="8176260" cy="609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-495" b="2369"/>
          <a:stretch>
            <a:fillRect/>
          </a:stretch>
        </p:blipFill>
        <p:spPr>
          <a:xfrm>
            <a:off x="4445" y="17145"/>
            <a:ext cx="7869555" cy="5129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7620"/>
            <a:ext cx="8072120" cy="6038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270"/>
            <a:ext cx="7995920" cy="5992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-11430"/>
            <a:ext cx="8113395" cy="608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266573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Positional Encoding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" y="1722755"/>
            <a:ext cx="6815455" cy="3759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810" y="1972310"/>
            <a:ext cx="1997710" cy="2397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5482590"/>
            <a:ext cx="5953125" cy="1153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40" y="5239385"/>
            <a:ext cx="5831840" cy="156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480695" y="257175"/>
            <a:ext cx="3663315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529590" y="318135"/>
            <a:ext cx="361442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完整的</a:t>
            </a:r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结构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575" y="784225"/>
            <a:ext cx="6085840" cy="60337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6345" y="3936365"/>
            <a:ext cx="1231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Encoder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6540500" y="3936365"/>
            <a:ext cx="1385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De</a:t>
            </a:r>
            <a:r>
              <a:rPr lang="en-US" altLang="zh-CN" sz="2400"/>
              <a:t>coder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9525"/>
            <a:ext cx="8068310" cy="60286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52130" y="2381250"/>
            <a:ext cx="3914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在encoder-decoder attention中</a:t>
            </a:r>
            <a:r>
              <a:rPr lang="en-US" altLang="zh-CN"/>
              <a:t>,Q</a:t>
            </a:r>
            <a:r>
              <a:rPr lang="zh-CN" altLang="en-US"/>
              <a:t> 来自于解码器的上一个输出，</a:t>
            </a:r>
            <a:r>
              <a:rPr lang="en-US" altLang="zh-CN"/>
              <a:t>K</a:t>
            </a:r>
            <a:r>
              <a:rPr lang="zh-CN" altLang="en-US"/>
              <a:t>和</a:t>
            </a:r>
            <a:r>
              <a:rPr lang="en-US" altLang="zh-CN"/>
              <a:t>V</a:t>
            </a:r>
            <a:r>
              <a:rPr lang="zh-CN" altLang="en-US"/>
              <a:t>则来自于与编码器的输出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63890" y="3725545"/>
            <a:ext cx="38023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由于在机器翻译中，解码过程是一个顺序操作的过程，也就是当解码第</a:t>
            </a:r>
            <a:r>
              <a:rPr lang="en-US" altLang="zh-CN"/>
              <a:t>k</a:t>
            </a:r>
            <a:r>
              <a:rPr lang="zh-CN" altLang="en-US"/>
              <a:t>个特征向量时，我们只能看到第 </a:t>
            </a:r>
            <a:r>
              <a:rPr lang="en-US" altLang="zh-CN"/>
              <a:t>k-1</a:t>
            </a:r>
            <a:r>
              <a:rPr lang="zh-CN" altLang="en-US"/>
              <a:t> 及其之前的解码结果，论文中把这种情况下的multi-head attention叫做masked multi-head attention。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52130" y="135255"/>
            <a:ext cx="39141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解码器解码之后，解码的特征向量经过一层激活函数为softmax的全连接层之后得到反映每个单词概率的输出向量。此时我们便可以通过CTC等损失函数训练模型了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594" y="890846"/>
            <a:ext cx="2300757" cy="509896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22129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BERT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279765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双向Transformer的Encoder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Masked LM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Next Sentence Prediction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Learned from a large amount of text without annotation；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7764145" y="1934210"/>
            <a:ext cx="3526155" cy="3945890"/>
            <a:chOff x="5625868" y="1825625"/>
            <a:chExt cx="3226758" cy="44983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25868" y="1825625"/>
              <a:ext cx="3226758" cy="449838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699759" y="3342640"/>
              <a:ext cx="1549647" cy="283432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785812" y="2819683"/>
              <a:ext cx="2192992" cy="595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2800" dirty="0">
                  <a:solidFill>
                    <a:srgbClr val="0070C0"/>
                  </a:solidFill>
                </a:rPr>
                <a:t>Encoder</a:t>
              </a:r>
              <a:endParaRPr lang="zh-TW" altLang="en-US" sz="2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http://speech.ee.ntu.edu.tw/~tlkagk/courses/ML_2019/Lecture/BERT%20(v3).pdf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2718435"/>
            <a:ext cx="3536315" cy="31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29845" y="8890"/>
            <a:ext cx="292735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45720" y="47625"/>
            <a:ext cx="33508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sym typeface="+mn-ea"/>
              </a:rPr>
              <a:t>Approach 1: Masked LM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http://speech.ee.ntu.edu.tw/~tlkagk/courses/ML_2019/Lecture/BERT%20(v3).pdf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: 圓角 3"/>
          <p:cNvSpPr/>
          <p:nvPr/>
        </p:nvSpPr>
        <p:spPr>
          <a:xfrm>
            <a:off x="4361216" y="3963970"/>
            <a:ext cx="3966052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76" name="群組 4"/>
          <p:cNvGrpSpPr/>
          <p:nvPr/>
        </p:nvGrpSpPr>
        <p:grpSpPr>
          <a:xfrm>
            <a:off x="4250054" y="5163792"/>
            <a:ext cx="1111321" cy="796324"/>
            <a:chOff x="1212077" y="5255291"/>
            <a:chExt cx="1111321" cy="796324"/>
          </a:xfrm>
        </p:grpSpPr>
        <p:sp>
          <p:nvSpPr>
            <p:cNvPr id="77" name="文字方塊 5"/>
            <p:cNvSpPr txBox="1"/>
            <p:nvPr/>
          </p:nvSpPr>
          <p:spPr>
            <a:xfrm>
              <a:off x="1212077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解码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78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"/>
          <p:cNvGrpSpPr/>
          <p:nvPr/>
        </p:nvGrpSpPr>
        <p:grpSpPr>
          <a:xfrm>
            <a:off x="5287455" y="5163792"/>
            <a:ext cx="1111321" cy="797614"/>
            <a:chOff x="2272598" y="5255291"/>
            <a:chExt cx="1111321" cy="797614"/>
          </a:xfrm>
        </p:grpSpPr>
        <p:sp>
          <p:nvSpPr>
            <p:cNvPr id="80" name="文字方塊 8"/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退了</a:t>
              </a:r>
              <a:endPara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81" name="直線單箭頭接點 9"/>
            <p:cNvCxnSpPr/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10"/>
          <p:cNvGrpSpPr/>
          <p:nvPr/>
        </p:nvGrpSpPr>
        <p:grpSpPr>
          <a:xfrm>
            <a:off x="6324856" y="5163792"/>
            <a:ext cx="1111321" cy="796324"/>
            <a:chOff x="3332247" y="5255291"/>
            <a:chExt cx="1111321" cy="796324"/>
          </a:xfrm>
        </p:grpSpPr>
        <p:sp>
          <p:nvSpPr>
            <p:cNvPr id="83" name="文字方塊 11"/>
            <p:cNvSpPr txBox="1"/>
            <p:nvPr/>
          </p:nvSpPr>
          <p:spPr>
            <a:xfrm>
              <a:off x="3332247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是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84" name="直線單箭頭接點 12"/>
            <p:cNvCxnSpPr/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13"/>
          <p:cNvGrpSpPr/>
          <p:nvPr/>
        </p:nvGrpSpPr>
        <p:grpSpPr>
          <a:xfrm>
            <a:off x="7362256" y="5163792"/>
            <a:ext cx="1111321" cy="796324"/>
            <a:chOff x="4324279" y="5255291"/>
            <a:chExt cx="1111321" cy="796324"/>
          </a:xfrm>
        </p:grpSpPr>
        <p:sp>
          <p:nvSpPr>
            <p:cNvPr id="86" name="文字方塊 14"/>
            <p:cNvSpPr txBox="1"/>
            <p:nvPr/>
          </p:nvSpPr>
          <p:spPr>
            <a:xfrm>
              <a:off x="4324279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一个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87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文字方塊 16"/>
          <p:cNvSpPr txBox="1"/>
          <p:nvPr/>
        </p:nvSpPr>
        <p:spPr>
          <a:xfrm>
            <a:off x="8085344" y="540223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單箭頭接點 17"/>
          <p:cNvCxnSpPr/>
          <p:nvPr/>
        </p:nvCxnSpPr>
        <p:spPr>
          <a:xfrm flipV="1">
            <a:off x="4767217" y="36124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18"/>
          <p:cNvCxnSpPr/>
          <p:nvPr/>
        </p:nvCxnSpPr>
        <p:spPr>
          <a:xfrm flipV="1">
            <a:off x="5836355" y="36124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19"/>
          <p:cNvCxnSpPr/>
          <p:nvPr/>
        </p:nvCxnSpPr>
        <p:spPr>
          <a:xfrm flipV="1">
            <a:off x="6858747" y="36124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20"/>
          <p:cNvCxnSpPr/>
          <p:nvPr/>
        </p:nvCxnSpPr>
        <p:spPr>
          <a:xfrm flipV="1">
            <a:off x="7911156" y="36124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 rot="5400000">
            <a:off x="4387073" y="3100972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 rot="5400000">
            <a:off x="5456211" y="3120318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 rot="5400000">
            <a:off x="6484906" y="31347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 rot="5400000">
            <a:off x="7523322" y="3134706"/>
            <a:ext cx="760287" cy="19520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26"/>
          <p:cNvSpPr txBox="1"/>
          <p:nvPr/>
        </p:nvSpPr>
        <p:spPr>
          <a:xfrm>
            <a:off x="8085343" y="2967743"/>
            <a:ext cx="87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8" name="文字方塊 27"/>
          <p:cNvSpPr txBox="1"/>
          <p:nvPr/>
        </p:nvSpPr>
        <p:spPr>
          <a:xfrm>
            <a:off x="5201703" y="5470966"/>
            <a:ext cx="12965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[MASK]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9" name="矩形: 圓角 29"/>
          <p:cNvSpPr/>
          <p:nvPr/>
        </p:nvSpPr>
        <p:spPr>
          <a:xfrm>
            <a:off x="4584532" y="1748942"/>
            <a:ext cx="2503643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Linear Multi-class</a:t>
            </a:r>
            <a:endParaRPr lang="en-US" altLang="zh-TW" sz="2400" dirty="0"/>
          </a:p>
          <a:p>
            <a:pPr algn="ctr"/>
            <a:r>
              <a:rPr lang="en-US" altLang="zh-TW" sz="2400" dirty="0"/>
              <a:t>Classifier</a:t>
            </a:r>
            <a:endParaRPr lang="en-US" altLang="zh-TW" sz="2400" dirty="0"/>
          </a:p>
        </p:txBody>
      </p:sp>
      <p:cxnSp>
        <p:nvCxnSpPr>
          <p:cNvPr id="101" name="直線單箭頭接點 30"/>
          <p:cNvCxnSpPr/>
          <p:nvPr/>
        </p:nvCxnSpPr>
        <p:spPr>
          <a:xfrm flipV="1">
            <a:off x="5849988" y="248626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31"/>
          <p:cNvSpPr txBox="1"/>
          <p:nvPr/>
        </p:nvSpPr>
        <p:spPr>
          <a:xfrm>
            <a:off x="1010838" y="3263638"/>
            <a:ext cx="2097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Predicting the masked word</a:t>
            </a:r>
            <a:endParaRPr lang="zh-TW" altLang="en-US" sz="2400" dirty="0"/>
          </a:p>
        </p:txBody>
      </p:sp>
      <p:cxnSp>
        <p:nvCxnSpPr>
          <p:cNvPr id="103" name="直線單箭頭接點 32"/>
          <p:cNvCxnSpPr/>
          <p:nvPr/>
        </p:nvCxnSpPr>
        <p:spPr>
          <a:xfrm flipV="1">
            <a:off x="4864821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33"/>
          <p:cNvCxnSpPr/>
          <p:nvPr/>
        </p:nvCxnSpPr>
        <p:spPr>
          <a:xfrm flipV="1">
            <a:off x="5113836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34"/>
          <p:cNvCxnSpPr/>
          <p:nvPr/>
        </p:nvCxnSpPr>
        <p:spPr>
          <a:xfrm flipV="1">
            <a:off x="5362851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35"/>
          <p:cNvCxnSpPr/>
          <p:nvPr/>
        </p:nvCxnSpPr>
        <p:spPr>
          <a:xfrm flipV="1">
            <a:off x="5611866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36"/>
          <p:cNvCxnSpPr/>
          <p:nvPr/>
        </p:nvCxnSpPr>
        <p:spPr>
          <a:xfrm flipV="1">
            <a:off x="5860881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37"/>
          <p:cNvCxnSpPr/>
          <p:nvPr/>
        </p:nvCxnSpPr>
        <p:spPr>
          <a:xfrm flipV="1">
            <a:off x="6358911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38"/>
          <p:cNvCxnSpPr/>
          <p:nvPr/>
        </p:nvCxnSpPr>
        <p:spPr>
          <a:xfrm flipV="1">
            <a:off x="6109896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39"/>
          <p:cNvCxnSpPr/>
          <p:nvPr/>
        </p:nvCxnSpPr>
        <p:spPr>
          <a:xfrm flipV="1">
            <a:off x="6607926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40"/>
          <p:cNvCxnSpPr/>
          <p:nvPr/>
        </p:nvCxnSpPr>
        <p:spPr>
          <a:xfrm flipV="1">
            <a:off x="6856940" y="1397754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41"/>
          <p:cNvSpPr txBox="1"/>
          <p:nvPr/>
        </p:nvSpPr>
        <p:spPr>
          <a:xfrm>
            <a:off x="4811900" y="518766"/>
            <a:ext cx="209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vocabulary size</a:t>
            </a:r>
            <a:endParaRPr lang="zh-TW" altLang="en-US" sz="2400" dirty="0"/>
          </a:p>
        </p:txBody>
      </p:sp>
      <p:sp>
        <p:nvSpPr>
          <p:cNvPr id="113" name="右大括弧 42"/>
          <p:cNvSpPr/>
          <p:nvPr/>
        </p:nvSpPr>
        <p:spPr>
          <a:xfrm rot="16200000">
            <a:off x="5659768" y="179165"/>
            <a:ext cx="382975" cy="2153525"/>
          </a:xfrm>
          <a:prstGeom prst="rightBrace">
            <a:avLst>
              <a:gd name="adj1" fmla="val 20460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594" y="890846"/>
            <a:ext cx="2300757" cy="509896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221297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BERT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279765" cy="296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BERT的全称是Bidirectional Encoder Representation from Transformers，即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双向Transformer的Encoder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模型的主要创新点都在pre-train方法上，即用了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Masked LM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Next Sentence Prediction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两种方法分别捕捉词语和句子级别的representation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Learned from a large amount of text without annotation；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40005" y="55245"/>
            <a:ext cx="425450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59055" y="45085"/>
            <a:ext cx="45377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sym typeface="+mn-ea"/>
              </a:rPr>
              <a:t> </a:t>
            </a:r>
            <a:r>
              <a:rPr lang="en-US" altLang="zh-TW" sz="2000" b="1" dirty="0">
                <a:sym typeface="+mn-ea"/>
              </a:rPr>
              <a:t>Approach</a:t>
            </a:r>
            <a:r>
              <a:rPr lang="en-US" altLang="zh-TW" sz="2000" b="1" dirty="0">
                <a:sym typeface="+mn-ea"/>
              </a:rPr>
              <a:t>2: Next Sentence Prediction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http://speech.ee.ntu.edu.tw/~tlkagk/courses/ML_2019/Lecture/BERT%20(v3).pdf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: 圓角 3"/>
          <p:cNvSpPr/>
          <p:nvPr/>
        </p:nvSpPr>
        <p:spPr>
          <a:xfrm>
            <a:off x="2005172" y="3967182"/>
            <a:ext cx="7630287" cy="1171047"/>
          </a:xfrm>
          <a:prstGeom prst="roundRec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TW" sz="2800" dirty="0"/>
              <a:t>BERT</a:t>
            </a:r>
            <a:endParaRPr lang="zh-TW" altLang="en-US" sz="28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894011" y="5167004"/>
            <a:ext cx="1111321" cy="797614"/>
            <a:chOff x="1212077" y="5255291"/>
            <a:chExt cx="1111321" cy="797614"/>
          </a:xfrm>
        </p:grpSpPr>
        <p:sp>
          <p:nvSpPr>
            <p:cNvPr id="6" name="文字方塊 5"/>
            <p:cNvSpPr txBox="1"/>
            <p:nvPr/>
          </p:nvSpPr>
          <p:spPr>
            <a:xfrm>
              <a:off x="121207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[CLS]</a:t>
              </a:r>
              <a:endPara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2983084" y="5167004"/>
            <a:ext cx="1111321" cy="797614"/>
            <a:chOff x="2272598" y="5255291"/>
            <a:chExt cx="1111321" cy="797614"/>
          </a:xfrm>
        </p:grpSpPr>
        <p:sp>
          <p:nvSpPr>
            <p:cNvPr id="9" name="文字方塊 8"/>
            <p:cNvSpPr txBox="1"/>
            <p:nvPr/>
          </p:nvSpPr>
          <p:spPr>
            <a:xfrm>
              <a:off x="2272598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醒醒</a:t>
              </a:r>
              <a:endPara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群組 10"/>
          <p:cNvGrpSpPr/>
          <p:nvPr/>
        </p:nvGrpSpPr>
        <p:grpSpPr>
          <a:xfrm>
            <a:off x="4072157" y="5167004"/>
            <a:ext cx="1111321" cy="797614"/>
            <a:chOff x="3332247" y="5255291"/>
            <a:chExt cx="1111321" cy="797614"/>
          </a:xfrm>
        </p:grpSpPr>
        <p:sp>
          <p:nvSpPr>
            <p:cNvPr id="12" name="文字方塊 11"/>
            <p:cNvSpPr txBox="1"/>
            <p:nvPr/>
          </p:nvSpPr>
          <p:spPr>
            <a:xfrm>
              <a:off x="3332247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吧</a:t>
              </a:r>
              <a:endPara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3" name="直線單箭頭接點 12"/>
            <p:cNvCxnSpPr/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5161230" y="5167004"/>
            <a:ext cx="1111321" cy="797614"/>
            <a:chOff x="4324279" y="5255291"/>
            <a:chExt cx="1111321" cy="797614"/>
          </a:xfrm>
        </p:grpSpPr>
        <p:sp>
          <p:nvSpPr>
            <p:cNvPr id="15" name="文字方塊 14"/>
            <p:cNvSpPr txBox="1"/>
            <p:nvPr/>
          </p:nvSpPr>
          <p:spPr>
            <a:xfrm>
              <a:off x="4324279" y="5591240"/>
              <a:ext cx="1111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[SEP]</a:t>
              </a:r>
              <a:endPara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6" name="直線單箭頭接點 15"/>
            <p:cNvCxnSpPr/>
            <p:nvPr/>
          </p:nvCxnSpPr>
          <p:spPr>
            <a:xfrm flipV="1">
              <a:off x="4873179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群組 50"/>
          <p:cNvGrpSpPr/>
          <p:nvPr/>
        </p:nvGrpSpPr>
        <p:grpSpPr>
          <a:xfrm>
            <a:off x="6250303" y="5167004"/>
            <a:ext cx="1111321" cy="796324"/>
            <a:chOff x="1212077" y="5255291"/>
            <a:chExt cx="1111321" cy="796324"/>
          </a:xfrm>
        </p:grpSpPr>
        <p:sp>
          <p:nvSpPr>
            <p:cNvPr id="52" name="文字方塊 51"/>
            <p:cNvSpPr txBox="1"/>
            <p:nvPr/>
          </p:nvSpPr>
          <p:spPr>
            <a:xfrm>
              <a:off x="1212077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九点</a:t>
              </a:r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了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174416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/>
          <p:cNvGrpSpPr/>
          <p:nvPr/>
        </p:nvGrpSpPr>
        <p:grpSpPr>
          <a:xfrm>
            <a:off x="7339376" y="5167004"/>
            <a:ext cx="1111321" cy="796324"/>
            <a:chOff x="2272598" y="5255291"/>
            <a:chExt cx="1111321" cy="796324"/>
          </a:xfrm>
        </p:grpSpPr>
        <p:sp>
          <p:nvSpPr>
            <p:cNvPr id="55" name="文字方塊 54"/>
            <p:cNvSpPr txBox="1"/>
            <p:nvPr/>
          </p:nvSpPr>
          <p:spPr>
            <a:xfrm>
              <a:off x="2272598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该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56" name="直線單箭頭接點 55"/>
            <p:cNvCxnSpPr/>
            <p:nvPr/>
          </p:nvCxnSpPr>
          <p:spPr>
            <a:xfrm flipV="1">
              <a:off x="2821498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8428447" y="5167004"/>
            <a:ext cx="1111321" cy="796324"/>
            <a:chOff x="3332247" y="5255291"/>
            <a:chExt cx="1111321" cy="796324"/>
          </a:xfrm>
        </p:grpSpPr>
        <p:sp>
          <p:nvSpPr>
            <p:cNvPr id="58" name="文字方塊 57"/>
            <p:cNvSpPr txBox="1"/>
            <p:nvPr/>
          </p:nvSpPr>
          <p:spPr>
            <a:xfrm>
              <a:off x="3332247" y="5591240"/>
              <a:ext cx="111132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起床了</a:t>
              </a:r>
              <a:endParaRPr lang="zh-C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59" name="直線單箭頭接點 58"/>
            <p:cNvCxnSpPr/>
            <p:nvPr/>
          </p:nvCxnSpPr>
          <p:spPr>
            <a:xfrm flipV="1">
              <a:off x="3864331" y="525529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: 圓角 64"/>
          <p:cNvSpPr/>
          <p:nvPr/>
        </p:nvSpPr>
        <p:spPr>
          <a:xfrm>
            <a:off x="1471828" y="1695343"/>
            <a:ext cx="1908534" cy="77916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TW" sz="2400" dirty="0"/>
              <a:t>Linear Binary</a:t>
            </a:r>
            <a:endParaRPr lang="en-US" altLang="zh-TW" sz="2400" dirty="0"/>
          </a:p>
          <a:p>
            <a:pPr algn="ctr"/>
            <a:r>
              <a:rPr lang="en-US" altLang="zh-TW" sz="2400" dirty="0"/>
              <a:t>Classifier</a:t>
            </a:r>
            <a:endParaRPr lang="en-US" altLang="zh-TW" sz="24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2314681" y="2816371"/>
            <a:ext cx="195209" cy="1150811"/>
            <a:chOff x="1363451" y="3187846"/>
            <a:chExt cx="195209" cy="1150811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474865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 rot="5400000">
              <a:off x="1080912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cxnSp>
        <p:nvCxnSpPr>
          <p:cNvPr id="67" name="直線單箭頭接點 66"/>
          <p:cNvCxnSpPr/>
          <p:nvPr/>
        </p:nvCxnSpPr>
        <p:spPr>
          <a:xfrm flipV="1">
            <a:off x="2426095" y="1343827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2426095" y="2474503"/>
            <a:ext cx="0" cy="351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128866" y="891810"/>
            <a:ext cx="58039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TW" sz="2400" dirty="0"/>
              <a:t>Yes</a:t>
            </a:r>
            <a:endParaRPr lang="en-US" altLang="zh-TW" sz="2400" dirty="0"/>
          </a:p>
        </p:txBody>
      </p:sp>
      <p:grpSp>
        <p:nvGrpSpPr>
          <p:cNvPr id="83" name="群組 82"/>
          <p:cNvGrpSpPr/>
          <p:nvPr/>
        </p:nvGrpSpPr>
        <p:grpSpPr>
          <a:xfrm>
            <a:off x="3400431" y="2824689"/>
            <a:ext cx="195209" cy="1150811"/>
            <a:chOff x="2431477" y="3196164"/>
            <a:chExt cx="195209" cy="1150811"/>
          </a:xfrm>
        </p:grpSpPr>
        <p:cxnSp>
          <p:nvCxnSpPr>
            <p:cNvPr id="17" name="直線單箭頭接點 69"/>
            <p:cNvCxnSpPr/>
            <p:nvPr/>
          </p:nvCxnSpPr>
          <p:spPr>
            <a:xfrm flipV="1">
              <a:off x="254289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 rot="5400000">
              <a:off x="214893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4486181" y="2810009"/>
            <a:ext cx="195209" cy="1150811"/>
            <a:chOff x="3452062" y="3181484"/>
            <a:chExt cx="195209" cy="1150811"/>
          </a:xfrm>
        </p:grpSpPr>
        <p:cxnSp>
          <p:nvCxnSpPr>
            <p:cNvPr id="19" name="直線單箭頭接點 71"/>
            <p:cNvCxnSpPr/>
            <p:nvPr/>
          </p:nvCxnSpPr>
          <p:spPr>
            <a:xfrm flipV="1">
              <a:off x="3563476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 rot="5400000">
              <a:off x="3169523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5571931" y="2824689"/>
            <a:ext cx="195209" cy="1150811"/>
            <a:chOff x="4499447" y="3196164"/>
            <a:chExt cx="195209" cy="1150811"/>
          </a:xfrm>
        </p:grpSpPr>
        <p:cxnSp>
          <p:nvCxnSpPr>
            <p:cNvPr id="21" name="直線單箭頭接點 73"/>
            <p:cNvCxnSpPr/>
            <p:nvPr/>
          </p:nvCxnSpPr>
          <p:spPr>
            <a:xfrm flipV="1">
              <a:off x="4610861" y="399545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 rot="5400000">
              <a:off x="4216908" y="347870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6657681" y="2803624"/>
            <a:ext cx="195209" cy="1150811"/>
            <a:chOff x="5769519" y="3175099"/>
            <a:chExt cx="195209" cy="1150811"/>
          </a:xfrm>
        </p:grpSpPr>
        <p:cxnSp>
          <p:nvCxnSpPr>
            <p:cNvPr id="76" name="直線單箭頭接點 75"/>
            <p:cNvCxnSpPr/>
            <p:nvPr/>
          </p:nvCxnSpPr>
          <p:spPr>
            <a:xfrm flipV="1">
              <a:off x="5880933" y="3974394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 rot="5400000">
              <a:off x="5486980" y="3457638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7743431" y="2810009"/>
            <a:ext cx="195209" cy="1150811"/>
            <a:chOff x="6823734" y="3181484"/>
            <a:chExt cx="195209" cy="1150811"/>
          </a:xfrm>
        </p:grpSpPr>
        <p:cxnSp>
          <p:nvCxnSpPr>
            <p:cNvPr id="78" name="直線單箭頭接點 77"/>
            <p:cNvCxnSpPr/>
            <p:nvPr/>
          </p:nvCxnSpPr>
          <p:spPr>
            <a:xfrm flipV="1">
              <a:off x="6935148" y="3980779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 rot="5400000">
              <a:off x="6541195" y="3464023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8829179" y="2816371"/>
            <a:ext cx="195209" cy="1150811"/>
            <a:chOff x="7877949" y="3187846"/>
            <a:chExt cx="195209" cy="1150811"/>
          </a:xfrm>
        </p:grpSpPr>
        <p:cxnSp>
          <p:nvCxnSpPr>
            <p:cNvPr id="80" name="直線單箭頭接點 79"/>
            <p:cNvCxnSpPr/>
            <p:nvPr/>
          </p:nvCxnSpPr>
          <p:spPr>
            <a:xfrm flipV="1">
              <a:off x="7989363" y="3987141"/>
              <a:ext cx="0" cy="351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 rot="5400000">
              <a:off x="7595410" y="3470385"/>
              <a:ext cx="760287" cy="19520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</p:grpSp>
      <p:sp>
        <p:nvSpPr>
          <p:cNvPr id="22" name="文字方塊 90"/>
          <p:cNvSpPr txBox="1"/>
          <p:nvPr/>
        </p:nvSpPr>
        <p:spPr>
          <a:xfrm>
            <a:off x="5090928" y="707051"/>
            <a:ext cx="5080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>
                <a:ea typeface="Microsoft JhengHei" panose="020B0604030504040204" pitchFamily="34" charset="-120"/>
              </a:rPr>
              <a:t>[CLS]: the position that outputs classification results 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91"/>
          <p:cNvSpPr txBox="1"/>
          <p:nvPr/>
        </p:nvSpPr>
        <p:spPr>
          <a:xfrm>
            <a:off x="5095009" y="1473269"/>
            <a:ext cx="508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>
                <a:ea typeface="Microsoft JhengHei" panose="020B0604030504040204" pitchFamily="34" charset="-120"/>
              </a:rPr>
              <a:t>[SEP]: the boundary of two sentences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120777" y="1926877"/>
            <a:ext cx="603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400" dirty="0">
                <a:ea typeface="Microsoft JhengHei" panose="020B0604030504040204" pitchFamily="34" charset="-120"/>
              </a:rPr>
              <a:t>Approaches 1 and 2 are used at the same time.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" y="850900"/>
            <a:ext cx="10058400" cy="515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00100" y="249555"/>
            <a:ext cx="10515600" cy="1325563"/>
          </a:xfrm>
        </p:spPr>
        <p:txBody>
          <a:bodyPr>
            <a:normAutofit fontScale="90000"/>
          </a:bodyPr>
          <a:p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nhanced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/>
              <a:t>epresentation through K</a:t>
            </a:r>
            <a:r>
              <a:rPr lang="en-US" altLang="zh-TW" dirty="0">
                <a:solidFill>
                  <a:srgbClr val="FF0000"/>
                </a:solidFill>
              </a:rPr>
              <a:t>n</a:t>
            </a:r>
            <a:r>
              <a:rPr lang="en-US" altLang="zh-TW" dirty="0"/>
              <a:t>owledge </a:t>
            </a:r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</a:t>
            </a:r>
            <a:r>
              <a:rPr lang="en-US" altLang="zh-TW" dirty="0">
                <a:solidFill>
                  <a:srgbClr val="FF0000"/>
                </a:solidFill>
              </a:rPr>
              <a:t>e</a:t>
            </a:r>
            <a:r>
              <a:rPr lang="en-US" altLang="zh-TW" dirty="0"/>
              <a:t>gration (ERNIE)</a:t>
            </a:r>
            <a:endParaRPr lang="en-US" altLang="zh-TW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00100" y="1710055"/>
            <a:ext cx="10515600" cy="4351338"/>
          </a:xfrm>
        </p:spPr>
        <p:txBody>
          <a:bodyPr/>
          <a:p>
            <a:r>
              <a:rPr lang="en-US" altLang="zh-TW" dirty="0"/>
              <a:t>Designed for Chinese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55435" y="619632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TW" dirty="0"/>
              <a:t>https://arxiv.org/abs/1904.09223</a:t>
            </a:r>
            <a:endParaRPr lang="zh-TW" altLang="en-US" dirty="0"/>
          </a:p>
        </p:txBody>
      </p:sp>
      <p:pic>
        <p:nvPicPr>
          <p:cNvPr id="6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010" y="2375793"/>
            <a:ext cx="4311479" cy="1677866"/>
          </a:xfrm>
          <a:prstGeom prst="rect">
            <a:avLst/>
          </a:prstGeom>
        </p:spPr>
      </p:pic>
      <p:pic>
        <p:nvPicPr>
          <p:cNvPr id="7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86" y="4074672"/>
            <a:ext cx="4311479" cy="1584023"/>
          </a:xfrm>
          <a:prstGeom prst="rect">
            <a:avLst/>
          </a:prstGeom>
        </p:spPr>
      </p:pic>
      <p:sp>
        <p:nvSpPr>
          <p:cNvPr id="8" name="文字方塊 6"/>
          <p:cNvSpPr txBox="1"/>
          <p:nvPr/>
        </p:nvSpPr>
        <p:spPr>
          <a:xfrm>
            <a:off x="433494" y="2983893"/>
            <a:ext cx="87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TW" sz="2400" b="1" i="1" u="sng" dirty="0"/>
              <a:t>BERT</a:t>
            </a:r>
            <a:endParaRPr lang="zh-TW" altLang="en-US" sz="2400" b="1" i="1" u="sng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7906" y="4635850"/>
            <a:ext cx="112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TW" sz="2400" b="1" i="1" u="sng" dirty="0"/>
              <a:t>ERNIE</a:t>
            </a:r>
            <a:endParaRPr lang="zh-TW" altLang="en-US" sz="2400" b="1" i="1" u="sng" dirty="0"/>
          </a:p>
        </p:txBody>
      </p:sp>
      <p:sp>
        <p:nvSpPr>
          <p:cNvPr id="10" name="矩形 9"/>
          <p:cNvSpPr/>
          <p:nvPr/>
        </p:nvSpPr>
        <p:spPr>
          <a:xfrm>
            <a:off x="181162" y="5953040"/>
            <a:ext cx="4026167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TW" dirty="0"/>
              <a:t>Source of image:</a:t>
            </a:r>
            <a:endParaRPr lang="en-US" altLang="zh-TW" dirty="0"/>
          </a:p>
          <a:p>
            <a:r>
              <a:rPr lang="en-US" altLang="zh-TW" dirty="0"/>
              <a:t>https://zhuanlan.zhihu.com/p/59436589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1010285" y="1442720"/>
            <a:ext cx="8279765" cy="1810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BERT的“里程碑”意义在于：证明了一个非常深的模型可以显著提高NLP任务的准确率，而这个模型可以从无标记数据集中预训练得到。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https://www.zhihu.com/question/298203515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0285" y="2972435"/>
            <a:ext cx="8279765" cy="2169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What does BERT learn about the structure of language?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Jawahar, Ganesh &amp; Sagot, Benoît &amp; Seddah, Djamé. (2019). What Does BERT Learn about the Structure of Language?. 3651-3657. 10.18653/v1/P19-1356. 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410972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40608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ym typeface="+mn-ea"/>
              </a:rPr>
              <a:t>Generative Pre-Training (GPT)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http://speech.ee.ntu.edu.tw/~tlkagk/courses/ML_2019/Lecture/BERT%20(v3).pdf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865" y="3342005"/>
            <a:ext cx="1969770" cy="182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13"/>
          <p:cNvSpPr txBox="1"/>
          <p:nvPr/>
        </p:nvSpPr>
        <p:spPr>
          <a:xfrm>
            <a:off x="10741316" y="5163283"/>
            <a:ext cx="131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400" dirty="0"/>
              <a:t>GPT-2 (1542M)</a:t>
            </a:r>
            <a:endParaRPr lang="zh-TW" altLang="en-US" sz="2400" dirty="0"/>
          </a:p>
        </p:txBody>
      </p:sp>
      <p:pic>
        <p:nvPicPr>
          <p:cNvPr id="34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1548130"/>
            <a:ext cx="3317875" cy="441325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880360" y="1548130"/>
            <a:ext cx="1640840" cy="44469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47" name="Picture 2" descr="ãelmo  pn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89" y="4629241"/>
            <a:ext cx="212693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ãBERT png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005" y="4177665"/>
            <a:ext cx="480060" cy="7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字方塊 6"/>
          <p:cNvSpPr txBox="1"/>
          <p:nvPr/>
        </p:nvSpPr>
        <p:spPr>
          <a:xfrm>
            <a:off x="7304299" y="5163178"/>
            <a:ext cx="972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400" dirty="0"/>
              <a:t>ELMO (94M)</a:t>
            </a:r>
            <a:endParaRPr lang="zh-TW" altLang="en-US" sz="2400" dirty="0"/>
          </a:p>
        </p:txBody>
      </p:sp>
      <p:sp>
        <p:nvSpPr>
          <p:cNvPr id="50" name="文字方塊 12"/>
          <p:cNvSpPr txBox="1"/>
          <p:nvPr/>
        </p:nvSpPr>
        <p:spPr>
          <a:xfrm>
            <a:off x="8820767" y="5162915"/>
            <a:ext cx="11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TW" sz="2400" dirty="0"/>
              <a:t>BERT (340M)</a:t>
            </a:r>
            <a:endParaRPr lang="zh-TW" altLang="en-US" sz="2400" dirty="0"/>
          </a:p>
        </p:txBody>
      </p:sp>
      <p:sp>
        <p:nvSpPr>
          <p:cNvPr id="51" name="文字方塊 17"/>
          <p:cNvSpPr txBox="1"/>
          <p:nvPr/>
        </p:nvSpPr>
        <p:spPr>
          <a:xfrm>
            <a:off x="4767156" y="3294211"/>
            <a:ext cx="23462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sz="2800" dirty="0">
                <a:solidFill>
                  <a:srgbClr val="0070C0"/>
                </a:solidFill>
              </a:rPr>
              <a:t>Transformer Decoder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410972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40608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ym typeface="+mn-ea"/>
              </a:rPr>
              <a:t>Generative Pre-Training (GPT)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pic>
        <p:nvPicPr>
          <p:cNvPr id="536" name="图片 5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1400810"/>
            <a:ext cx="7030085" cy="4827270"/>
          </a:xfrm>
          <a:prstGeom prst="rect">
            <a:avLst/>
          </a:prstGeom>
        </p:spPr>
      </p:pic>
      <p:sp>
        <p:nvSpPr>
          <p:cNvPr id="1025" name="任意多边形 1024"/>
          <p:cNvSpPr/>
          <p:nvPr/>
        </p:nvSpPr>
        <p:spPr>
          <a:xfrm>
            <a:off x="2889881" y="-298454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26" name="任意多边形 1025"/>
          <p:cNvSpPr/>
          <p:nvPr/>
        </p:nvSpPr>
        <p:spPr>
          <a:xfrm>
            <a:off x="3016880" y="-171455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27" name="任意多边形 1026"/>
          <p:cNvSpPr/>
          <p:nvPr/>
        </p:nvSpPr>
        <p:spPr>
          <a:xfrm>
            <a:off x="3143879" y="-44456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28" name="任意多边形 1027"/>
          <p:cNvSpPr/>
          <p:nvPr/>
        </p:nvSpPr>
        <p:spPr>
          <a:xfrm>
            <a:off x="3270878" y="82543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29" name="任意多边形 1028"/>
          <p:cNvSpPr/>
          <p:nvPr/>
        </p:nvSpPr>
        <p:spPr>
          <a:xfrm>
            <a:off x="3397877" y="209542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0" name="任意多边形 1029"/>
          <p:cNvSpPr/>
          <p:nvPr/>
        </p:nvSpPr>
        <p:spPr>
          <a:xfrm>
            <a:off x="3524876" y="336541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1" name="任意多边形 1030"/>
          <p:cNvSpPr/>
          <p:nvPr/>
        </p:nvSpPr>
        <p:spPr>
          <a:xfrm>
            <a:off x="2735577" y="-126368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2" name="任意多边形 1031"/>
          <p:cNvSpPr/>
          <p:nvPr/>
        </p:nvSpPr>
        <p:spPr>
          <a:xfrm>
            <a:off x="2862576" y="631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3" name="任意多边形 1032"/>
          <p:cNvSpPr/>
          <p:nvPr/>
        </p:nvSpPr>
        <p:spPr>
          <a:xfrm>
            <a:off x="2989575" y="127630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4" name="任意多边形 1033"/>
          <p:cNvSpPr/>
          <p:nvPr/>
        </p:nvSpPr>
        <p:spPr>
          <a:xfrm>
            <a:off x="3116574" y="254629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5" name="任意多边形 1034"/>
          <p:cNvSpPr/>
          <p:nvPr/>
        </p:nvSpPr>
        <p:spPr>
          <a:xfrm>
            <a:off x="3243573" y="381628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  <p:sp>
        <p:nvSpPr>
          <p:cNvPr id="1036" name="任意多边形 1035"/>
          <p:cNvSpPr/>
          <p:nvPr/>
        </p:nvSpPr>
        <p:spPr>
          <a:xfrm>
            <a:off x="3370572" y="508627"/>
            <a:ext cx="1" cy="1"/>
          </a:xfrm>
          <a:custGeom>
            <a:avLst/>
            <a:gdLst/>
            <a:ahLst/>
            <a:cxnLst/>
            <a:pathLst/>
          </a:custGeom>
          <a:noFill/>
          <a:ln w="9525"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410972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406082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ym typeface="+mn-ea"/>
              </a:rPr>
              <a:t>Generative Pre-Training (GPT)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1400810"/>
            <a:ext cx="6730365" cy="4853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7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Rectangle 7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9" name="Picture 2" descr="https://s3.amazonaws.com/revue/items/images/004/298/863/mail/gp-2_meme.jpg?155137306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86"/>
          <a:stretch>
            <a:fillRect/>
          </a:stretch>
        </p:blipFill>
        <p:spPr bwMode="auto">
          <a:xfrm rot="21480000">
            <a:off x="853377" y="1003258"/>
            <a:ext cx="7437246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4"/>
          <p:cNvSpPr txBox="1"/>
          <p:nvPr/>
        </p:nvSpPr>
        <p:spPr>
          <a:xfrm>
            <a:off x="979714" y="3799114"/>
            <a:ext cx="1273629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TW" sz="3200" dirty="0"/>
              <a:t>GPT-2</a:t>
            </a:r>
            <a:endParaRPr lang="zh-TW" altLang="en-US" sz="3200" dirty="0"/>
          </a:p>
        </p:txBody>
      </p:sp>
      <p:sp>
        <p:nvSpPr>
          <p:cNvPr id="8" name="文字方塊 4"/>
          <p:cNvSpPr txBox="1"/>
          <p:nvPr/>
        </p:nvSpPr>
        <p:spPr>
          <a:xfrm>
            <a:off x="6814094" y="1072424"/>
            <a:ext cx="1273629" cy="5835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TW" sz="3200" dirty="0"/>
              <a:t>BERT</a:t>
            </a:r>
            <a:endParaRPr lang="en-US" altLang="zh-TW" sz="3200" dirty="0"/>
          </a:p>
        </p:txBody>
      </p:sp>
      <p:sp>
        <p:nvSpPr>
          <p:cNvPr id="2" name="矩形 1"/>
          <p:cNvSpPr/>
          <p:nvPr/>
        </p:nvSpPr>
        <p:spPr>
          <a:xfrm>
            <a:off x="979805" y="6287135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http://speech.ee.ntu.edu.tw/~tlkagk/courses/ML_2019/Lecture/BERT%20(v3).pdf</a:t>
            </a:r>
            <a:endParaRPr lang="zh-CN" altLang="en-US" sz="1200"/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5711190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604583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（Attention Is All You Need）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0285" y="1442720"/>
            <a:ext cx="8279765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Seq2seq model with “Self-attention”；</a:t>
            </a:r>
            <a:endParaRPr lang="en-US" altLang="zh-CN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2.Transformer由且仅由self-Attenion和Feed Forward Neural Network组成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 Vaswani A, Shazeer N, Parmar N, et al. Attention is all you need [C]//Advances in Neural Information Processing Systems. 2017: 5998-6008.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[2]http://speech.ee.ntu.edu.tw/~tlkagk/courses/ML_2019/Lecture/Transformer%20(v5).pdf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Picture 4" descr="ãTransformerãçåçæå°çµæ"/>
          <p:cNvPicPr>
            <a:picLocks noChangeAspect="1" noChangeArrowheads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r="3" b="5435"/>
          <a:stretch>
            <a:fillRect/>
          </a:stretch>
        </p:blipFill>
        <p:spPr bwMode="auto">
          <a:xfrm>
            <a:off x="4039870" y="2972435"/>
            <a:ext cx="4111625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5337175" cy="509905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66470"/>
            <a:ext cx="53746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（Attention Is All You Need）</a:t>
            </a:r>
            <a:endParaRPr lang="en-US" altLang="zh-CN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61390" y="1442720"/>
            <a:ext cx="11235055" cy="308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为什么采用Attention机制 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RNN</a:t>
            </a:r>
            <a:r>
              <a:rPr lang="zh-CN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机制问题：</a:t>
            </a:r>
            <a:endParaRPr lang="zh-CN" altLang="en-US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时间片 t 的计算依赖 t-1 时刻的计算结果，这样限制了模型的并行能力；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顺序计算的过程中信息会丢失，尽管LSTM等门机制的结构一定程度上缓解了长期依赖的问题，但是对于特别长期的依     赖现象,LSTM依旧无能为力。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r>
              <a:rPr lang="zh-CN" altLang="en-US" sz="1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如何解决这两个问题？</a:t>
            </a:r>
            <a:endParaRPr lang="zh-CN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它使用了Attention机制，将序列中的任意两个位置之间的距离是缩小为一个常量；</a:t>
            </a:r>
            <a:endParaRPr lang="zh-CN" altLang="en-US" sz="1600" b="1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它不是类似RNN的顺序结构，因此具有更好的并行性，符合现有的GPU框架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 Vaswani A, Shazeer N, Parmar N, et al. Attention is all you need [C]//Advances in Neural Information Processing Systems. 2017: 5998-6008.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[2]http://speech.ee.ntu.edu.tw/~tlkagk/courses/ML_2019/Lecture/Transformer%20(v5).pdf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215" y="198120"/>
            <a:ext cx="4380230" cy="2619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635" y="4321810"/>
            <a:ext cx="3940810" cy="167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663315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1442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详解（机器翻译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055" y="2393950"/>
            <a:ext cx="9279255" cy="255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59664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详解（机器翻译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1649095"/>
            <a:ext cx="6621780" cy="4046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59664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详解（机器翻译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3308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0" y="1500505"/>
            <a:ext cx="6604635" cy="4344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 99"/>
          <p:cNvGrpSpPr/>
          <p:nvPr/>
        </p:nvGrpSpPr>
        <p:grpSpPr>
          <a:xfrm>
            <a:off x="961390" y="890905"/>
            <a:ext cx="3596640" cy="459740"/>
            <a:chOff x="910794" y="928946"/>
            <a:chExt cx="2300757" cy="509896"/>
          </a:xfrm>
        </p:grpSpPr>
        <p:sp>
          <p:nvSpPr>
            <p:cNvPr id="69" name="矩形 68"/>
            <p:cNvSpPr/>
            <p:nvPr/>
          </p:nvSpPr>
          <p:spPr>
            <a:xfrm>
              <a:off x="923286" y="953484"/>
              <a:ext cx="2268157" cy="47100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10794" y="928946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910794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172663" y="1399954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172000" y="934040"/>
              <a:ext cx="38888" cy="3888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Segoe UI" panose="020B0502040204020203"/>
                <a:ea typeface="微软雅黑" panose="020B0503020204020204" charset="-122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010285" y="951865"/>
            <a:ext cx="36506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Transformer 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详解（机器翻译</a:t>
            </a:r>
            <a:r>
              <a:rPr lang="zh-CN" altLang="en-US" sz="2000" b="1" dirty="0">
                <a:solidFill>
                  <a:srgbClr val="000000"/>
                </a:solidFill>
                <a:latin typeface="Segoe UI" panose="020B0502040204020203"/>
                <a:ea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Segoe UI" panose="020B0502040204020203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1390" y="5994400"/>
            <a:ext cx="10583545" cy="570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[1]https://jalammar.github.io/illustrated-transformer/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[2] Vaswani A, Shazeer N, Parmar N, et al. Attention is all you need [C]//Advances in Neural Information Processing Systems. 2017: 5998-6008.</a:t>
            </a:r>
            <a:endParaRPr lang="en-US" altLang="zh-CN" sz="12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0" y="1350645"/>
            <a:ext cx="6085840" cy="3157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4232275"/>
            <a:ext cx="5670550" cy="775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5008245"/>
            <a:ext cx="5370830" cy="46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5114</Words>
  <Application>WPS 演示</Application>
  <PresentationFormat>宽屏</PresentationFormat>
  <Paragraphs>231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Segoe UI</vt:lpstr>
      <vt:lpstr>Arial Unicode MS</vt:lpstr>
      <vt:lpstr>Calibri</vt:lpstr>
      <vt:lpstr>Microsoft JhengHei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Enhanced Representation through Knowledge Integration (ERNIE)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JL</cp:lastModifiedBy>
  <cp:revision>107</cp:revision>
  <dcterms:created xsi:type="dcterms:W3CDTF">2020-03-29T04:56:00Z</dcterms:created>
  <dcterms:modified xsi:type="dcterms:W3CDTF">2021-06-20T09:00:31Z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